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3" r:id="rId3"/>
    <p:sldId id="269" r:id="rId4"/>
    <p:sldId id="277" r:id="rId5"/>
    <p:sldId id="270" r:id="rId6"/>
    <p:sldId id="272" r:id="rId7"/>
    <p:sldId id="273" r:id="rId8"/>
    <p:sldId id="274" r:id="rId9"/>
    <p:sldId id="275" r:id="rId10"/>
    <p:sldId id="276" r:id="rId11"/>
    <p:sldId id="256" r:id="rId12"/>
    <p:sldId id="258" r:id="rId13"/>
    <p:sldId id="259" r:id="rId14"/>
    <p:sldId id="260" r:id="rId15"/>
    <p:sldId id="261" r:id="rId16"/>
    <p:sldId id="262" r:id="rId17"/>
    <p:sldId id="267" r:id="rId18"/>
    <p:sldId id="266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FF0000"/>
    <a:srgbClr val="080808"/>
    <a:srgbClr val="FF99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461214-A00F-4126-AFE7-5B4164D805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AC4E96-9C7F-4933-BF56-FE28512601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ED21AB-0E25-43C0-9631-950C6D488D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4F44FB-71AD-4E7E-B26D-72BB00B8A3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AEB940-694F-4515-B554-B7455DCC2E9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EA095F-10EF-4FDB-850E-80D6A8A983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9FC3F-D58C-41AE-B7A9-A01ABB4FF3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E9832-679F-4621-B936-1EC6873B48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50491C-9AB0-4BF2-9D78-16543C96D1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969F26-27DF-4D43-8965-9C4407947A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21290F-F2A5-4C53-BFF2-06EFF61380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E6471C2-F638-4B01-A704-A3847A55A54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 b="1">
              <a:latin typeface="Times New Roman" pitchFamily="18" charset="0"/>
            </a:endParaRPr>
          </a:p>
          <a:p>
            <a:pPr algn="ctr"/>
            <a:endParaRPr lang="ru-RU" sz="2400" b="1">
              <a:latin typeface="Times New Roman" pitchFamily="18" charset="0"/>
            </a:endParaRPr>
          </a:p>
          <a:p>
            <a:pPr algn="ctr"/>
            <a:endParaRPr lang="ru-RU" sz="2400" b="1">
              <a:latin typeface="Times New Roman" pitchFamily="18" charset="0"/>
            </a:endParaRPr>
          </a:p>
          <a:p>
            <a:pPr algn="ctr"/>
            <a:endParaRPr lang="ru-RU" sz="2400" b="1">
              <a:latin typeface="Times New Roman" pitchFamily="18" charset="0"/>
            </a:endParaRPr>
          </a:p>
          <a:p>
            <a:pPr algn="ctr"/>
            <a:endParaRPr lang="ru-RU" sz="2400" b="1">
              <a:latin typeface="Times New Roman" pitchFamily="18" charset="0"/>
            </a:endParaRPr>
          </a:p>
          <a:p>
            <a:pPr algn="ctr"/>
            <a:endParaRPr lang="ru-RU" sz="2400" b="1">
              <a:latin typeface="Times New Roman" pitchFamily="18" charset="0"/>
            </a:endParaRPr>
          </a:p>
          <a:p>
            <a:pPr algn="ctr"/>
            <a:r>
              <a:rPr lang="ru-RU" sz="2400" b="1">
                <a:latin typeface="Times New Roman" pitchFamily="18" charset="0"/>
              </a:rPr>
              <a:t>Автор-составитель Жуланова Т.Е. </a:t>
            </a:r>
          </a:p>
          <a:p>
            <a:pPr algn="ctr"/>
            <a:r>
              <a:rPr lang="ru-RU" sz="2400" b="1">
                <a:latin typeface="Times New Roman" pitchFamily="18" charset="0"/>
              </a:rPr>
              <a:t>учитель начальных классов</a:t>
            </a:r>
          </a:p>
          <a:p>
            <a:pPr algn="ctr"/>
            <a:r>
              <a:rPr lang="ru-RU" sz="2400" b="1">
                <a:latin typeface="Times New Roman" pitchFamily="18" charset="0"/>
              </a:rPr>
              <a:t>МНОУ «Гимназия №1 города Белово</a:t>
            </a:r>
            <a:r>
              <a:rPr lang="ru-RU"/>
              <a:t>»</a:t>
            </a:r>
          </a:p>
          <a:p>
            <a:pPr algn="ctr"/>
            <a:endParaRPr lang="ru-RU"/>
          </a:p>
        </p:txBody>
      </p:sp>
      <p:sp>
        <p:nvSpPr>
          <p:cNvPr id="12297" name="WordArt 9"/>
          <p:cNvSpPr>
            <a:spLocks noChangeArrowheads="1" noChangeShapeType="1" noTextEdit="1"/>
          </p:cNvSpPr>
          <p:nvPr/>
        </p:nvSpPr>
        <p:spPr bwMode="auto">
          <a:xfrm>
            <a:off x="1524000" y="1295400"/>
            <a:ext cx="6191250" cy="2089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514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Урок русского языка</a:t>
            </a:r>
          </a:p>
          <a:p>
            <a:pPr algn="ctr"/>
            <a:r>
              <a:rPr lang="ru-RU" sz="2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 в 3 классе </a:t>
            </a:r>
          </a:p>
          <a:p>
            <a:pPr algn="ctr"/>
            <a:r>
              <a:rPr lang="ru-RU" sz="2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по теме: </a:t>
            </a:r>
          </a:p>
          <a:p>
            <a:pPr algn="ctr"/>
            <a:r>
              <a:rPr lang="ru-RU" sz="2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Непроизносимая согласная</a:t>
            </a:r>
          </a:p>
          <a:p>
            <a:pPr algn="ctr"/>
            <a:r>
              <a:rPr lang="ru-RU" sz="24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 в корне слова</a:t>
            </a:r>
          </a:p>
        </p:txBody>
      </p:sp>
      <p:pic>
        <p:nvPicPr>
          <p:cNvPr id="12299" name="Picture 11" descr="j03012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4976813"/>
            <a:ext cx="2478088" cy="1881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17463" y="1811338"/>
            <a:ext cx="9121775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3200" b="1">
                <a:solidFill>
                  <a:srgbClr val="FF0000"/>
                </a:solidFill>
              </a:rPr>
              <a:t>Здравствуй</a:t>
            </a:r>
            <a:r>
              <a:rPr lang="ru-RU" sz="3200" b="1"/>
              <a:t>, дорогой друг!</a:t>
            </a:r>
          </a:p>
          <a:p>
            <a:pPr algn="ctr"/>
            <a:r>
              <a:rPr lang="ru-RU" sz="3200" b="1"/>
              <a:t>Поздравляю тебя с </a:t>
            </a:r>
            <a:r>
              <a:rPr lang="ru-RU" sz="3200" b="1">
                <a:solidFill>
                  <a:srgbClr val="FF0000"/>
                </a:solidFill>
              </a:rPr>
              <a:t>праздником</a:t>
            </a:r>
            <a:r>
              <a:rPr lang="ru-RU" sz="3200" b="1"/>
              <a:t>!</a:t>
            </a:r>
          </a:p>
          <a:p>
            <a:pPr algn="ctr"/>
            <a:r>
              <a:rPr lang="ru-RU" sz="3200" b="1"/>
              <a:t>Пусть </a:t>
            </a:r>
            <a:r>
              <a:rPr lang="ru-RU" sz="3200" b="1">
                <a:solidFill>
                  <a:srgbClr val="FF0000"/>
                </a:solidFill>
              </a:rPr>
              <a:t>солнце</a:t>
            </a:r>
            <a:r>
              <a:rPr lang="ru-RU" sz="3200" b="1"/>
              <a:t> светит ярко. А </a:t>
            </a:r>
            <a:r>
              <a:rPr lang="ru-RU" sz="3200" b="1">
                <a:solidFill>
                  <a:srgbClr val="FF0000"/>
                </a:solidFill>
              </a:rPr>
              <a:t>сердце</a:t>
            </a:r>
            <a:r>
              <a:rPr lang="ru-RU" sz="3200" b="1"/>
              <a:t> бьётся </a:t>
            </a:r>
          </a:p>
          <a:p>
            <a:pPr algn="ctr"/>
            <a:r>
              <a:rPr lang="ru-RU" sz="3200" b="1">
                <a:solidFill>
                  <a:srgbClr val="FF0000"/>
                </a:solidFill>
              </a:rPr>
              <a:t>радостно</a:t>
            </a:r>
            <a:r>
              <a:rPr lang="ru-RU" sz="3200" b="1"/>
              <a:t>.   </a:t>
            </a:r>
            <a:r>
              <a:rPr lang="ru-RU" sz="3200" b="1">
                <a:solidFill>
                  <a:srgbClr val="FF0000"/>
                </a:solidFill>
              </a:rPr>
              <a:t>Счастливого </a:t>
            </a:r>
            <a:r>
              <a:rPr lang="ru-RU" sz="3200" b="1"/>
              <a:t>Нового года!</a:t>
            </a:r>
          </a:p>
          <a:p>
            <a:pPr algn="ctr"/>
            <a:r>
              <a:rPr lang="ru-RU" sz="3200" b="1"/>
              <a:t>                           Твои друзья.</a:t>
            </a:r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4191000"/>
            <a:ext cx="1727200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1371600" y="1600200"/>
            <a:ext cx="1762125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звёздный</a:t>
            </a:r>
          </a:p>
        </p:txBody>
      </p:sp>
      <p:sp>
        <p:nvSpPr>
          <p:cNvPr id="4103" name="WordArt 7"/>
          <p:cNvSpPr>
            <a:spLocks noChangeArrowheads="1" noChangeShapeType="1" noTextEdit="1"/>
          </p:cNvSpPr>
          <p:nvPr/>
        </p:nvSpPr>
        <p:spPr bwMode="auto">
          <a:xfrm>
            <a:off x="7010400" y="4724400"/>
            <a:ext cx="1181100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звезда</a:t>
            </a:r>
          </a:p>
        </p:txBody>
      </p:sp>
      <p:sp>
        <p:nvSpPr>
          <p:cNvPr id="4105" name="WordArt 9"/>
          <p:cNvSpPr>
            <a:spLocks noChangeArrowheads="1" noChangeShapeType="1" noTextEdit="1"/>
          </p:cNvSpPr>
          <p:nvPr/>
        </p:nvSpPr>
        <p:spPr bwMode="auto">
          <a:xfrm>
            <a:off x="1371600" y="3505200"/>
            <a:ext cx="1800225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грустный </a:t>
            </a:r>
          </a:p>
        </p:txBody>
      </p:sp>
      <p:sp>
        <p:nvSpPr>
          <p:cNvPr id="4106" name="WordArt 10"/>
          <p:cNvSpPr>
            <a:spLocks noChangeArrowheads="1" noChangeShapeType="1" noTextEdit="1"/>
          </p:cNvSpPr>
          <p:nvPr/>
        </p:nvSpPr>
        <p:spPr bwMode="auto">
          <a:xfrm>
            <a:off x="2362200" y="5638800"/>
            <a:ext cx="11430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грусть</a:t>
            </a:r>
          </a:p>
        </p:txBody>
      </p:sp>
      <p:sp>
        <p:nvSpPr>
          <p:cNvPr id="4108" name="WordArt 12"/>
          <p:cNvSpPr>
            <a:spLocks noChangeArrowheads="1" noChangeShapeType="1" noTextEdit="1"/>
          </p:cNvSpPr>
          <p:nvPr/>
        </p:nvSpPr>
        <p:spPr bwMode="auto">
          <a:xfrm>
            <a:off x="6477000" y="1600200"/>
            <a:ext cx="19050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солнышко </a:t>
            </a:r>
          </a:p>
        </p:txBody>
      </p:sp>
      <p:sp>
        <p:nvSpPr>
          <p:cNvPr id="4110" name="WordArt 14"/>
          <p:cNvSpPr>
            <a:spLocks noChangeArrowheads="1" noChangeShapeType="1" noTextEdit="1"/>
          </p:cNvSpPr>
          <p:nvPr/>
        </p:nvSpPr>
        <p:spPr bwMode="auto">
          <a:xfrm>
            <a:off x="1371600" y="2667000"/>
            <a:ext cx="16002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 солнце </a:t>
            </a:r>
          </a:p>
        </p:txBody>
      </p:sp>
      <p:sp>
        <p:nvSpPr>
          <p:cNvPr id="4112" name="WordArt 16"/>
          <p:cNvSpPr>
            <a:spLocks noChangeArrowheads="1" noChangeShapeType="1" noTextEdit="1"/>
          </p:cNvSpPr>
          <p:nvPr/>
        </p:nvSpPr>
        <p:spPr bwMode="auto">
          <a:xfrm>
            <a:off x="1676400" y="4495800"/>
            <a:ext cx="1495425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здравие</a:t>
            </a:r>
          </a:p>
        </p:txBody>
      </p:sp>
      <p:sp>
        <p:nvSpPr>
          <p:cNvPr id="4114" name="WordArt 18"/>
          <p:cNvSpPr>
            <a:spLocks noChangeArrowheads="1" noChangeShapeType="1" noTextEdit="1"/>
          </p:cNvSpPr>
          <p:nvPr/>
        </p:nvSpPr>
        <p:spPr bwMode="auto">
          <a:xfrm>
            <a:off x="6248400" y="3657600"/>
            <a:ext cx="2019300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здравствуй</a:t>
            </a:r>
          </a:p>
        </p:txBody>
      </p:sp>
      <p:sp>
        <p:nvSpPr>
          <p:cNvPr id="4116" name="WordArt 20"/>
          <p:cNvSpPr>
            <a:spLocks noChangeArrowheads="1" noChangeShapeType="1" noTextEdit="1"/>
          </p:cNvSpPr>
          <p:nvPr/>
        </p:nvSpPr>
        <p:spPr bwMode="auto">
          <a:xfrm>
            <a:off x="1143000" y="381000"/>
            <a:ext cx="7391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Найдите однокоренные слова и составьте пары. </a:t>
            </a:r>
          </a:p>
        </p:txBody>
      </p:sp>
      <p:sp>
        <p:nvSpPr>
          <p:cNvPr id="4118" name="WordArt 22"/>
          <p:cNvSpPr>
            <a:spLocks noChangeArrowheads="1" noChangeShapeType="1" noTextEdit="1"/>
          </p:cNvSpPr>
          <p:nvPr/>
        </p:nvSpPr>
        <p:spPr bwMode="auto">
          <a:xfrm>
            <a:off x="6019800" y="2667000"/>
            <a:ext cx="2124075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 сердечный</a:t>
            </a:r>
          </a:p>
        </p:txBody>
      </p:sp>
      <p:sp>
        <p:nvSpPr>
          <p:cNvPr id="4120" name="WordArt 24"/>
          <p:cNvSpPr>
            <a:spLocks noChangeArrowheads="1" noChangeShapeType="1" noTextEdit="1"/>
          </p:cNvSpPr>
          <p:nvPr/>
        </p:nvSpPr>
        <p:spPr bwMode="auto">
          <a:xfrm>
            <a:off x="6629400" y="5715000"/>
            <a:ext cx="1352550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сердце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92 -0.01943 L -0.33125 -0.46346 " pathEditMode="relative" ptsTypes="AA">
                                      <p:cBhvr>
                                        <p:cTn id="6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083 0.01665 L -0.32917 0.14986 " pathEditMode="relative" ptsTypes="AA">
                                      <p:cBhvr>
                                        <p:cTn id="10" dur="2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75 -0.00555 L 0.14584 -0.2941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" y="-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42 0.00277 L -0.26875 0.1026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115 0.01387 L -0.31615 0.4246 " pathEditMode="relative" ptsTypes="AA">
                                      <p:cBhvr>
                                        <p:cTn id="22" dur="2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 animBg="1"/>
      <p:bldP spid="4106" grpId="0" animBg="1"/>
      <p:bldP spid="4108" grpId="0" animBg="1"/>
      <p:bldP spid="4114" grpId="0" animBg="1"/>
      <p:bldP spid="41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57150" y="2055813"/>
            <a:ext cx="8739188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800" b="1"/>
              <a:t>Иногда согласные</a:t>
            </a:r>
            <a:br>
              <a:rPr lang="ru-RU" sz="2800" b="1"/>
            </a:br>
            <a:r>
              <a:rPr lang="ru-RU" sz="2800" b="1"/>
              <a:t>Играют с нами в прятки.</a:t>
            </a:r>
            <a:br>
              <a:rPr lang="ru-RU" sz="2800" b="1"/>
            </a:br>
            <a:r>
              <a:rPr lang="ru-RU" sz="2800" b="1"/>
              <a:t>Они не произносятся, но пишутся в тетрадке!</a:t>
            </a:r>
            <a:br>
              <a:rPr lang="ru-RU" sz="2800" b="1"/>
            </a:br>
            <a:r>
              <a:rPr lang="ru-RU" sz="2800" b="1"/>
              <a:t>Мы родственное слово должны так подобрать, </a:t>
            </a:r>
            <a:br>
              <a:rPr lang="ru-RU" sz="2800" b="1"/>
            </a:br>
            <a:r>
              <a:rPr lang="ru-RU" sz="2800" b="1"/>
              <a:t>Чтоб Л, и Д, и В, и Т в них верно записать! </a:t>
            </a: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600" y="457200"/>
            <a:ext cx="8509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9" name="Rectangle 4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>
            <a:off x="990600" y="914400"/>
            <a:ext cx="2971800" cy="502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гиган…ский</a:t>
            </a:r>
          </a:p>
          <a:p>
            <a:pPr algn="ctr"/>
            <a:r>
              <a:rPr lang="ru-RU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грус…ный</a:t>
            </a:r>
          </a:p>
          <a:p>
            <a:pPr algn="ctr"/>
            <a:r>
              <a:rPr lang="ru-RU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извес…ный</a:t>
            </a:r>
          </a:p>
          <a:p>
            <a:pPr algn="ctr"/>
            <a:r>
              <a:rPr lang="ru-RU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мес…ный</a:t>
            </a:r>
          </a:p>
          <a:p>
            <a:pPr algn="ctr"/>
            <a:r>
              <a:rPr lang="ru-RU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наез…ник</a:t>
            </a:r>
          </a:p>
          <a:p>
            <a:pPr algn="ctr"/>
            <a:r>
              <a:rPr lang="ru-RU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радос…ный</a:t>
            </a:r>
          </a:p>
          <a:p>
            <a:pPr algn="ctr"/>
            <a:r>
              <a:rPr lang="ru-RU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ярос…ный</a:t>
            </a:r>
          </a:p>
          <a:p>
            <a:pPr algn="ctr"/>
            <a:r>
              <a:rPr lang="ru-RU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чес…ный</a:t>
            </a:r>
          </a:p>
        </p:txBody>
      </p:sp>
      <p:grpSp>
        <p:nvGrpSpPr>
          <p:cNvPr id="7178" name="Group 10"/>
          <p:cNvGrpSpPr>
            <a:grpSpLocks/>
          </p:cNvGrpSpPr>
          <p:nvPr/>
        </p:nvGrpSpPr>
        <p:grpSpPr bwMode="auto">
          <a:xfrm>
            <a:off x="5562600" y="914400"/>
            <a:ext cx="1676400" cy="304800"/>
            <a:chOff x="3600" y="624"/>
            <a:chExt cx="1152" cy="240"/>
          </a:xfrm>
        </p:grpSpPr>
        <p:sp>
          <p:nvSpPr>
            <p:cNvPr id="7174" name="WordArt 6"/>
            <p:cNvSpPr>
              <a:spLocks noChangeArrowheads="1" noChangeShapeType="1" noTextEdit="1"/>
            </p:cNvSpPr>
            <p:nvPr/>
          </p:nvSpPr>
          <p:spPr bwMode="auto">
            <a:xfrm>
              <a:off x="3600" y="624"/>
              <a:ext cx="864" cy="2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"/>
                  <a:cs typeface="Arial"/>
                </a:rPr>
                <a:t>гиган</a:t>
              </a:r>
            </a:p>
          </p:txBody>
        </p:sp>
        <p:sp>
          <p:nvSpPr>
            <p:cNvPr id="7175" name="WordArt 7"/>
            <p:cNvSpPr>
              <a:spLocks noChangeArrowheads="1" noChangeShapeType="1" noTextEdit="1"/>
            </p:cNvSpPr>
            <p:nvPr/>
          </p:nvSpPr>
          <p:spPr bwMode="auto">
            <a:xfrm>
              <a:off x="4512" y="624"/>
              <a:ext cx="240" cy="2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т</a:t>
              </a:r>
            </a:p>
          </p:txBody>
        </p:sp>
      </p:grpSp>
      <p:sp>
        <p:nvSpPr>
          <p:cNvPr id="7176" name="WordArt 8"/>
          <p:cNvSpPr>
            <a:spLocks noChangeArrowheads="1" noChangeShapeType="1" noTextEdit="1"/>
          </p:cNvSpPr>
          <p:nvPr/>
        </p:nvSpPr>
        <p:spPr bwMode="auto">
          <a:xfrm>
            <a:off x="2362200" y="914400"/>
            <a:ext cx="3810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т</a:t>
            </a:r>
          </a:p>
        </p:txBody>
      </p:sp>
      <p:grpSp>
        <p:nvGrpSpPr>
          <p:cNvPr id="7182" name="Group 14"/>
          <p:cNvGrpSpPr>
            <a:grpSpLocks/>
          </p:cNvGrpSpPr>
          <p:nvPr/>
        </p:nvGrpSpPr>
        <p:grpSpPr bwMode="auto">
          <a:xfrm>
            <a:off x="5638800" y="1524000"/>
            <a:ext cx="1600200" cy="457200"/>
            <a:chOff x="3648" y="1008"/>
            <a:chExt cx="1008" cy="336"/>
          </a:xfrm>
        </p:grpSpPr>
        <p:sp>
          <p:nvSpPr>
            <p:cNvPr id="7179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3648" y="1008"/>
              <a:ext cx="618" cy="3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"/>
                  <a:cs typeface="Arial"/>
                </a:rPr>
                <a:t>грус</a:t>
              </a:r>
            </a:p>
          </p:txBody>
        </p:sp>
        <p:sp>
          <p:nvSpPr>
            <p:cNvPr id="718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4320" y="1008"/>
              <a:ext cx="336" cy="2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ть</a:t>
              </a:r>
            </a:p>
          </p:txBody>
        </p:sp>
      </p:grpSp>
      <p:sp>
        <p:nvSpPr>
          <p:cNvPr id="7183" name="WordArt 15"/>
          <p:cNvSpPr>
            <a:spLocks noChangeArrowheads="1" noChangeShapeType="1" noTextEdit="1"/>
          </p:cNvSpPr>
          <p:nvPr/>
        </p:nvSpPr>
        <p:spPr bwMode="auto">
          <a:xfrm>
            <a:off x="2362200" y="1600200"/>
            <a:ext cx="3810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т</a:t>
            </a:r>
          </a:p>
        </p:txBody>
      </p:sp>
      <p:sp>
        <p:nvSpPr>
          <p:cNvPr id="7185" name="WordArt 17"/>
          <p:cNvSpPr>
            <a:spLocks noChangeArrowheads="1" noChangeShapeType="1" noTextEdit="1"/>
          </p:cNvSpPr>
          <p:nvPr/>
        </p:nvSpPr>
        <p:spPr bwMode="auto">
          <a:xfrm>
            <a:off x="2209800" y="5562600"/>
            <a:ext cx="3810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т</a:t>
            </a:r>
          </a:p>
        </p:txBody>
      </p:sp>
      <p:grpSp>
        <p:nvGrpSpPr>
          <p:cNvPr id="7187" name="Group 19"/>
          <p:cNvGrpSpPr>
            <a:grpSpLocks/>
          </p:cNvGrpSpPr>
          <p:nvPr/>
        </p:nvGrpSpPr>
        <p:grpSpPr bwMode="auto">
          <a:xfrm>
            <a:off x="5334000" y="2133600"/>
            <a:ext cx="1981200" cy="381000"/>
            <a:chOff x="3504" y="1488"/>
            <a:chExt cx="1248" cy="240"/>
          </a:xfrm>
        </p:grpSpPr>
        <p:sp>
          <p:nvSpPr>
            <p:cNvPr id="7184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4224" y="1488"/>
              <a:ext cx="192" cy="2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т</a:t>
              </a:r>
            </a:p>
          </p:txBody>
        </p:sp>
        <p:sp>
          <p:nvSpPr>
            <p:cNvPr id="7186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3504" y="1488"/>
              <a:ext cx="1248" cy="2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"/>
                  <a:cs typeface="Arial"/>
                </a:rPr>
                <a:t>извес    ие</a:t>
              </a:r>
            </a:p>
          </p:txBody>
        </p:sp>
      </p:grpSp>
      <p:sp>
        <p:nvSpPr>
          <p:cNvPr id="7188" name="WordArt 20"/>
          <p:cNvSpPr>
            <a:spLocks noChangeArrowheads="1" noChangeShapeType="1" noTextEdit="1"/>
          </p:cNvSpPr>
          <p:nvPr/>
        </p:nvSpPr>
        <p:spPr bwMode="auto">
          <a:xfrm>
            <a:off x="2438400" y="2286000"/>
            <a:ext cx="3810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т</a:t>
            </a:r>
          </a:p>
        </p:txBody>
      </p:sp>
      <p:sp>
        <p:nvSpPr>
          <p:cNvPr id="7190" name="WordArt 22"/>
          <p:cNvSpPr>
            <a:spLocks noChangeArrowheads="1" noChangeShapeType="1" noTextEdit="1"/>
          </p:cNvSpPr>
          <p:nvPr/>
        </p:nvSpPr>
        <p:spPr bwMode="auto">
          <a:xfrm>
            <a:off x="2362200" y="4953000"/>
            <a:ext cx="3810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т</a:t>
            </a:r>
          </a:p>
        </p:txBody>
      </p:sp>
      <p:sp>
        <p:nvSpPr>
          <p:cNvPr id="7191" name="WordArt 23"/>
          <p:cNvSpPr>
            <a:spLocks noChangeArrowheads="1" noChangeShapeType="1" noTextEdit="1"/>
          </p:cNvSpPr>
          <p:nvPr/>
        </p:nvSpPr>
        <p:spPr bwMode="auto">
          <a:xfrm>
            <a:off x="2286000" y="2971800"/>
            <a:ext cx="3810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т</a:t>
            </a:r>
          </a:p>
        </p:txBody>
      </p:sp>
      <p:grpSp>
        <p:nvGrpSpPr>
          <p:cNvPr id="7194" name="Group 26"/>
          <p:cNvGrpSpPr>
            <a:grpSpLocks/>
          </p:cNvGrpSpPr>
          <p:nvPr/>
        </p:nvGrpSpPr>
        <p:grpSpPr bwMode="auto">
          <a:xfrm>
            <a:off x="5257800" y="2743200"/>
            <a:ext cx="2114550" cy="381000"/>
            <a:chOff x="3312" y="1728"/>
            <a:chExt cx="1332" cy="240"/>
          </a:xfrm>
        </p:grpSpPr>
        <p:sp>
          <p:nvSpPr>
            <p:cNvPr id="7192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3792" y="1728"/>
              <a:ext cx="240" cy="2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т</a:t>
              </a:r>
            </a:p>
          </p:txBody>
        </p:sp>
        <p:sp>
          <p:nvSpPr>
            <p:cNvPr id="7193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3312" y="1728"/>
              <a:ext cx="1332" cy="21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"/>
                  <a:cs typeface="Arial"/>
                </a:rPr>
                <a:t>мес   ечко</a:t>
              </a:r>
            </a:p>
          </p:txBody>
        </p:sp>
      </p:grpSp>
      <p:sp>
        <p:nvSpPr>
          <p:cNvPr id="7196" name="WordArt 28"/>
          <p:cNvSpPr>
            <a:spLocks noChangeArrowheads="1" noChangeShapeType="1" noTextEdit="1"/>
          </p:cNvSpPr>
          <p:nvPr/>
        </p:nvSpPr>
        <p:spPr bwMode="auto">
          <a:xfrm>
            <a:off x="2362200" y="3657600"/>
            <a:ext cx="3048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д</a:t>
            </a:r>
          </a:p>
        </p:txBody>
      </p:sp>
      <p:grpSp>
        <p:nvGrpSpPr>
          <p:cNvPr id="7198" name="Group 30"/>
          <p:cNvGrpSpPr>
            <a:grpSpLocks/>
          </p:cNvGrpSpPr>
          <p:nvPr/>
        </p:nvGrpSpPr>
        <p:grpSpPr bwMode="auto">
          <a:xfrm>
            <a:off x="5562600" y="3352800"/>
            <a:ext cx="1371600" cy="339725"/>
            <a:chOff x="3504" y="2112"/>
            <a:chExt cx="864" cy="214"/>
          </a:xfrm>
        </p:grpSpPr>
        <p:sp>
          <p:nvSpPr>
            <p:cNvPr id="7195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3504" y="2112"/>
              <a:ext cx="864" cy="19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"/>
                  <a:cs typeface="Arial"/>
                </a:rPr>
                <a:t>ез  а</a:t>
              </a:r>
            </a:p>
          </p:txBody>
        </p:sp>
        <p:sp>
          <p:nvSpPr>
            <p:cNvPr id="7197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3936" y="2112"/>
              <a:ext cx="186" cy="21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д</a:t>
              </a:r>
            </a:p>
          </p:txBody>
        </p:sp>
      </p:grpSp>
      <p:sp>
        <p:nvSpPr>
          <p:cNvPr id="7201" name="WordArt 33"/>
          <p:cNvSpPr>
            <a:spLocks noChangeArrowheads="1" noChangeShapeType="1" noTextEdit="1"/>
          </p:cNvSpPr>
          <p:nvPr/>
        </p:nvSpPr>
        <p:spPr bwMode="auto">
          <a:xfrm>
            <a:off x="2514600" y="4267200"/>
            <a:ext cx="3810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т</a:t>
            </a:r>
          </a:p>
        </p:txBody>
      </p:sp>
      <p:grpSp>
        <p:nvGrpSpPr>
          <p:cNvPr id="7204" name="Group 36"/>
          <p:cNvGrpSpPr>
            <a:grpSpLocks/>
          </p:cNvGrpSpPr>
          <p:nvPr/>
        </p:nvGrpSpPr>
        <p:grpSpPr bwMode="auto">
          <a:xfrm>
            <a:off x="5105400" y="4038600"/>
            <a:ext cx="2362200" cy="457200"/>
            <a:chOff x="3216" y="2544"/>
            <a:chExt cx="1488" cy="288"/>
          </a:xfrm>
        </p:grpSpPr>
        <p:sp>
          <p:nvSpPr>
            <p:cNvPr id="7202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4320" y="2544"/>
              <a:ext cx="384" cy="2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ть</a:t>
              </a:r>
            </a:p>
          </p:txBody>
        </p:sp>
        <p:sp>
          <p:nvSpPr>
            <p:cNvPr id="7203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3216" y="2592"/>
              <a:ext cx="1056" cy="2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"/>
                  <a:cs typeface="Arial"/>
                </a:rPr>
                <a:t>радос</a:t>
              </a:r>
            </a:p>
          </p:txBody>
        </p:sp>
      </p:grpSp>
      <p:grpSp>
        <p:nvGrpSpPr>
          <p:cNvPr id="7206" name="Group 38"/>
          <p:cNvGrpSpPr>
            <a:grpSpLocks/>
          </p:cNvGrpSpPr>
          <p:nvPr/>
        </p:nvGrpSpPr>
        <p:grpSpPr bwMode="auto">
          <a:xfrm>
            <a:off x="5181600" y="4876800"/>
            <a:ext cx="1600200" cy="533400"/>
            <a:chOff x="3264" y="3072"/>
            <a:chExt cx="1008" cy="336"/>
          </a:xfrm>
        </p:grpSpPr>
        <p:sp>
          <p:nvSpPr>
            <p:cNvPr id="7200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3984" y="3072"/>
              <a:ext cx="288" cy="2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ть</a:t>
              </a:r>
            </a:p>
          </p:txBody>
        </p:sp>
        <p:sp>
          <p:nvSpPr>
            <p:cNvPr id="7205" name="WordArt 37"/>
            <p:cNvSpPr>
              <a:spLocks noChangeArrowheads="1" noChangeShapeType="1" noTextEdit="1"/>
            </p:cNvSpPr>
            <p:nvPr/>
          </p:nvSpPr>
          <p:spPr bwMode="auto">
            <a:xfrm>
              <a:off x="3264" y="3072"/>
              <a:ext cx="678" cy="3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"/>
                  <a:cs typeface="Arial"/>
                </a:rPr>
                <a:t>ярос</a:t>
              </a:r>
            </a:p>
          </p:txBody>
        </p:sp>
      </p:grpSp>
      <p:grpSp>
        <p:nvGrpSpPr>
          <p:cNvPr id="7208" name="Group 40"/>
          <p:cNvGrpSpPr>
            <a:grpSpLocks/>
          </p:cNvGrpSpPr>
          <p:nvPr/>
        </p:nvGrpSpPr>
        <p:grpSpPr bwMode="auto">
          <a:xfrm>
            <a:off x="5181600" y="5562600"/>
            <a:ext cx="1524000" cy="381000"/>
            <a:chOff x="3264" y="3504"/>
            <a:chExt cx="960" cy="240"/>
          </a:xfrm>
        </p:grpSpPr>
        <p:sp>
          <p:nvSpPr>
            <p:cNvPr id="7189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3936" y="3504"/>
              <a:ext cx="288" cy="2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Arial"/>
                  <a:cs typeface="Arial"/>
                </a:rPr>
                <a:t>ть</a:t>
              </a:r>
            </a:p>
          </p:txBody>
        </p:sp>
        <p:sp>
          <p:nvSpPr>
            <p:cNvPr id="7207" name="WordArt 39"/>
            <p:cNvSpPr>
              <a:spLocks noChangeArrowheads="1" noChangeShapeType="1" noTextEdit="1"/>
            </p:cNvSpPr>
            <p:nvPr/>
          </p:nvSpPr>
          <p:spPr bwMode="auto">
            <a:xfrm>
              <a:off x="3264" y="3504"/>
              <a:ext cx="624" cy="2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"/>
                  <a:cs typeface="Arial"/>
                </a:rPr>
                <a:t>чес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animBg="1"/>
      <p:bldP spid="7183" grpId="0" animBg="1"/>
      <p:bldP spid="7185" grpId="0" animBg="1"/>
      <p:bldP spid="7188" grpId="0" animBg="1"/>
      <p:bldP spid="7190" grpId="0" animBg="1"/>
      <p:bldP spid="7191" grpId="0" animBg="1"/>
      <p:bldP spid="7196" grpId="0" animBg="1"/>
      <p:bldP spid="720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6" name="Rectangle 1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1524000" y="457200"/>
            <a:ext cx="62484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Найдите “лишнее” слово. </a:t>
            </a:r>
          </a:p>
          <a:p>
            <a:pPr algn="ctr"/>
            <a:r>
              <a:rPr lang="ru-RU" sz="1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Докажите, что это слово “лишнее” </a:t>
            </a:r>
          </a:p>
        </p:txBody>
      </p:sp>
      <p:sp>
        <p:nvSpPr>
          <p:cNvPr id="8198" name="WordArt 6"/>
          <p:cNvSpPr>
            <a:spLocks noChangeArrowheads="1" noChangeShapeType="1" noTextEdit="1"/>
          </p:cNvSpPr>
          <p:nvPr/>
        </p:nvSpPr>
        <p:spPr bwMode="auto">
          <a:xfrm>
            <a:off x="3810000" y="2133600"/>
            <a:ext cx="19812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сер д це </a:t>
            </a:r>
          </a:p>
        </p:txBody>
      </p:sp>
      <p:sp>
        <p:nvSpPr>
          <p:cNvPr id="8199" name="WordArt 7"/>
          <p:cNvSpPr>
            <a:spLocks noChangeArrowheads="1" noChangeShapeType="1" noTextEdit="1"/>
          </p:cNvSpPr>
          <p:nvPr/>
        </p:nvSpPr>
        <p:spPr bwMode="auto">
          <a:xfrm>
            <a:off x="3581400" y="2743200"/>
            <a:ext cx="2286000" cy="568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честный</a:t>
            </a:r>
          </a:p>
        </p:txBody>
      </p:sp>
      <p:sp>
        <p:nvSpPr>
          <p:cNvPr id="8200" name="WordArt 8"/>
          <p:cNvSpPr>
            <a:spLocks noChangeArrowheads="1" noChangeShapeType="1" noTextEdit="1"/>
          </p:cNvSpPr>
          <p:nvPr/>
        </p:nvSpPr>
        <p:spPr bwMode="auto">
          <a:xfrm>
            <a:off x="3733800" y="3505200"/>
            <a:ext cx="2209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вкусный</a:t>
            </a:r>
          </a:p>
        </p:txBody>
      </p:sp>
      <p:sp>
        <p:nvSpPr>
          <p:cNvPr id="8201" name="WordArt 9"/>
          <p:cNvSpPr>
            <a:spLocks noChangeArrowheads="1" noChangeShapeType="1" noTextEdit="1"/>
          </p:cNvSpPr>
          <p:nvPr/>
        </p:nvSpPr>
        <p:spPr bwMode="auto">
          <a:xfrm>
            <a:off x="3505200" y="4267200"/>
            <a:ext cx="28956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радостный</a:t>
            </a:r>
          </a:p>
        </p:txBody>
      </p:sp>
      <p:sp>
        <p:nvSpPr>
          <p:cNvPr id="8202" name="Oval 10"/>
          <p:cNvSpPr>
            <a:spLocks noChangeArrowheads="1"/>
          </p:cNvSpPr>
          <p:nvPr/>
        </p:nvSpPr>
        <p:spPr bwMode="auto">
          <a:xfrm>
            <a:off x="4648200" y="2057400"/>
            <a:ext cx="457200" cy="609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03" name="Oval 11"/>
          <p:cNvSpPr>
            <a:spLocks noChangeArrowheads="1"/>
          </p:cNvSpPr>
          <p:nvPr/>
        </p:nvSpPr>
        <p:spPr bwMode="auto">
          <a:xfrm>
            <a:off x="4495800" y="2819400"/>
            <a:ext cx="533400" cy="609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4572000" y="3581400"/>
            <a:ext cx="533400" cy="609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05" name="Oval 13"/>
          <p:cNvSpPr>
            <a:spLocks noChangeArrowheads="1"/>
          </p:cNvSpPr>
          <p:nvPr/>
        </p:nvSpPr>
        <p:spPr bwMode="auto">
          <a:xfrm>
            <a:off x="5029200" y="4343400"/>
            <a:ext cx="533400" cy="609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82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animBg="1"/>
      <p:bldP spid="8202" grpId="0" animBg="1"/>
      <p:bldP spid="8203" grpId="0" animBg="1"/>
      <p:bldP spid="8204" grpId="0" animBg="1"/>
      <p:bldP spid="820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643063" y="2284413"/>
            <a:ext cx="585946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3600" b="1"/>
              <a:t>Чтобы знать, как писать,</a:t>
            </a:r>
          </a:p>
          <a:p>
            <a:pPr algn="ctr"/>
            <a:r>
              <a:rPr lang="ru-RU" sz="3600" b="1"/>
              <a:t>Надо слово изменять,</a:t>
            </a:r>
          </a:p>
          <a:p>
            <a:pPr algn="ctr"/>
            <a:r>
              <a:rPr lang="ru-RU" sz="3600" b="1"/>
              <a:t>И за звуком непонятным</a:t>
            </a:r>
          </a:p>
          <a:p>
            <a:pPr algn="ctr"/>
            <a:r>
              <a:rPr lang="ru-RU" sz="3600" b="1"/>
              <a:t>Быстро гласную искать.</a:t>
            </a:r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0"/>
            <a:ext cx="1974850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7" name="Rectangle 1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5" name="WordArt 5"/>
          <p:cNvSpPr>
            <a:spLocks noChangeArrowheads="1" noChangeShapeType="1" noTextEdit="1"/>
          </p:cNvSpPr>
          <p:nvPr/>
        </p:nvSpPr>
        <p:spPr bwMode="auto">
          <a:xfrm>
            <a:off x="1371600" y="685800"/>
            <a:ext cx="6848475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Найдите и выпишите только те слова, </a:t>
            </a:r>
          </a:p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 которых есть непроизносимый согласный в корне </a:t>
            </a:r>
          </a:p>
        </p:txBody>
      </p:sp>
      <p:sp>
        <p:nvSpPr>
          <p:cNvPr id="10247" name="WordArt 7"/>
          <p:cNvSpPr>
            <a:spLocks noChangeArrowheads="1" noChangeShapeType="1" noTextEdit="1"/>
          </p:cNvSpPr>
          <p:nvPr/>
        </p:nvSpPr>
        <p:spPr bwMode="auto">
          <a:xfrm>
            <a:off x="1524000" y="2286000"/>
            <a:ext cx="6134100" cy="1257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Трубка, стена, вестник, капустный,</a:t>
            </a:r>
          </a:p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 костный, лесник, тростник,</a:t>
            </a:r>
          </a:p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 участник, зарядка, земля, </a:t>
            </a:r>
          </a:p>
        </p:txBody>
      </p:sp>
      <p:sp>
        <p:nvSpPr>
          <p:cNvPr id="10248" name="WordArt 8"/>
          <p:cNvSpPr>
            <a:spLocks noChangeArrowheads="1" noChangeShapeType="1" noTextEdit="1"/>
          </p:cNvSpPr>
          <p:nvPr/>
        </p:nvSpPr>
        <p:spPr bwMode="auto">
          <a:xfrm>
            <a:off x="2438400" y="3733800"/>
            <a:ext cx="50292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завистливый, </a:t>
            </a:r>
          </a:p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соседка, яростный, устный. </a:t>
            </a:r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4114800" y="2667000"/>
            <a:ext cx="1447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4114800" y="4724400"/>
            <a:ext cx="1447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>
            <a:off x="5867400" y="4800600"/>
            <a:ext cx="1447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>
            <a:off x="5791200" y="2667000"/>
            <a:ext cx="1447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2209800" y="3124200"/>
            <a:ext cx="1447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>
            <a:off x="5486400" y="3124200"/>
            <a:ext cx="1447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>
            <a:off x="2362200" y="3581400"/>
            <a:ext cx="1447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56" name="Line 16"/>
          <p:cNvSpPr>
            <a:spLocks noChangeShapeType="1"/>
          </p:cNvSpPr>
          <p:nvPr/>
        </p:nvSpPr>
        <p:spPr bwMode="auto">
          <a:xfrm>
            <a:off x="4191000" y="4191000"/>
            <a:ext cx="1447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animBg="1"/>
      <p:bldP spid="10250" grpId="0" animBg="1"/>
      <p:bldP spid="10251" grpId="0" animBg="1"/>
      <p:bldP spid="10252" grpId="0" animBg="1"/>
      <p:bldP spid="10253" grpId="0" animBg="1"/>
      <p:bldP spid="10254" grpId="0" animBg="1"/>
      <p:bldP spid="10255" grpId="0" animBg="1"/>
      <p:bldP spid="1025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3200" b="1" u="sng">
                <a:latin typeface="Times New Roman" pitchFamily="18" charset="0"/>
              </a:rPr>
              <a:t>Выбери утверждение</a:t>
            </a:r>
            <a:r>
              <a:rPr lang="ru-RU" sz="3200" u="sng">
                <a:latin typeface="Times New Roman" pitchFamily="18" charset="0"/>
              </a:rPr>
              <a:t>: </a:t>
            </a:r>
          </a:p>
          <a:p>
            <a:endParaRPr lang="ru-RU" sz="3200" u="sng">
              <a:latin typeface="Times New Roman" pitchFamily="18" charset="0"/>
            </a:endParaRPr>
          </a:p>
          <a:p>
            <a:pPr>
              <a:buFontTx/>
              <a:buChar char="•"/>
            </a:pPr>
            <a:r>
              <a:rPr lang="ru-RU" sz="3200">
                <a:solidFill>
                  <a:schemeClr val="hlink"/>
                </a:solidFill>
                <a:latin typeface="Times New Roman" pitchFamily="18" charset="0"/>
              </a:rPr>
              <a:t>Все понял. </a:t>
            </a:r>
          </a:p>
          <a:p>
            <a:pPr>
              <a:buFontTx/>
              <a:buChar char="•"/>
            </a:pPr>
            <a:endParaRPr lang="ru-RU" sz="3200">
              <a:solidFill>
                <a:schemeClr val="hlink"/>
              </a:solidFill>
              <a:latin typeface="Times New Roman" pitchFamily="18" charset="0"/>
            </a:endParaRPr>
          </a:p>
          <a:p>
            <a:pPr>
              <a:buFontTx/>
              <a:buChar char="•"/>
            </a:pPr>
            <a:r>
              <a:rPr lang="ru-RU" sz="3200">
                <a:solidFill>
                  <a:schemeClr val="hlink"/>
                </a:solidFill>
                <a:latin typeface="Times New Roman" pitchFamily="18" charset="0"/>
              </a:rPr>
              <a:t>Ничего не понял. </a:t>
            </a:r>
          </a:p>
          <a:p>
            <a:pPr>
              <a:buFontTx/>
              <a:buChar char="•"/>
            </a:pPr>
            <a:endParaRPr lang="ru-RU" sz="3200">
              <a:solidFill>
                <a:schemeClr val="hlink"/>
              </a:solidFill>
              <a:latin typeface="Times New Roman" pitchFamily="18" charset="0"/>
            </a:endParaRPr>
          </a:p>
          <a:p>
            <a:pPr>
              <a:buFontTx/>
              <a:buChar char="•"/>
            </a:pPr>
            <a:r>
              <a:rPr lang="ru-RU" sz="3200">
                <a:solidFill>
                  <a:schemeClr val="hlink"/>
                </a:solidFill>
                <a:latin typeface="Times New Roman" pitchFamily="18" charset="0"/>
              </a:rPr>
              <a:t>Запомню надолго. </a:t>
            </a:r>
          </a:p>
          <a:p>
            <a:pPr>
              <a:buFontTx/>
              <a:buChar char="•"/>
            </a:pPr>
            <a:endParaRPr lang="ru-RU" sz="3200">
              <a:solidFill>
                <a:schemeClr val="hlink"/>
              </a:solidFill>
              <a:latin typeface="Times New Roman" pitchFamily="18" charset="0"/>
            </a:endParaRPr>
          </a:p>
          <a:p>
            <a:pPr>
              <a:buFontTx/>
              <a:buChar char="•"/>
            </a:pPr>
            <a:r>
              <a:rPr lang="ru-RU" sz="3200">
                <a:solidFill>
                  <a:schemeClr val="hlink"/>
                </a:solidFill>
                <a:latin typeface="Times New Roman" pitchFamily="18" charset="0"/>
              </a:rPr>
              <a:t>Большое спасибо ребятам  за работу на уроке!!!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475163" y="31083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endParaRPr lang="ru-RU" sz="3600" b="1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51942">
            <a:off x="5029200" y="1600200"/>
            <a:ext cx="2520950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/>
            <a:r>
              <a:rPr lang="ru-RU" sz="3600" b="1" u="sng"/>
              <a:t>Домашнее задание</a:t>
            </a:r>
          </a:p>
          <a:p>
            <a:pPr algn="r"/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Составить  праздничное  поздравление</a:t>
            </a:r>
          </a:p>
          <a:p>
            <a:pPr algn="r"/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 для родителей с использованием слов </a:t>
            </a:r>
          </a:p>
          <a:p>
            <a:pPr algn="r"/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с непроизносимыми согласными.</a:t>
            </a:r>
          </a:p>
          <a:p>
            <a:pPr algn="r"/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 Правило выучить.</a:t>
            </a:r>
          </a:p>
          <a:p>
            <a:pPr algn="r"/>
            <a:endParaRPr lang="ru-RU" sz="3200" b="1">
              <a:solidFill>
                <a:srgbClr val="FF0000"/>
              </a:solidFill>
              <a:latin typeface="Times New Roman" pitchFamily="18" charset="0"/>
            </a:endParaRPr>
          </a:p>
          <a:p>
            <a:pPr algn="r"/>
            <a:r>
              <a:rPr lang="ru-RU" sz="3600"/>
              <a:t> 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4475163" y="31083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endParaRPr lang="ru-RU" sz="3600" b="1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509011">
            <a:off x="533400" y="3962400"/>
            <a:ext cx="3048000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771525" y="2057400"/>
            <a:ext cx="7605713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3200" b="1">
                <a:solidFill>
                  <a:srgbClr val="800000"/>
                </a:solidFill>
                <a:latin typeface="Times New Roman" pitchFamily="18" charset="0"/>
              </a:rPr>
              <a:t>Звенит, заливается школьный звонок</a:t>
            </a:r>
            <a:br>
              <a:rPr lang="ru-RU" sz="3200" b="1">
                <a:solidFill>
                  <a:srgbClr val="800000"/>
                </a:solidFill>
                <a:latin typeface="Times New Roman" pitchFamily="18" charset="0"/>
              </a:rPr>
            </a:br>
            <a:r>
              <a:rPr lang="ru-RU" sz="3200" b="1">
                <a:solidFill>
                  <a:srgbClr val="800000"/>
                </a:solidFill>
                <a:latin typeface="Times New Roman" pitchFamily="18" charset="0"/>
              </a:rPr>
              <a:t>Вас ждет интересный, полезный урок.</a:t>
            </a:r>
            <a:br>
              <a:rPr lang="ru-RU" sz="3200" b="1">
                <a:solidFill>
                  <a:srgbClr val="800000"/>
                </a:solidFill>
                <a:latin typeface="Times New Roman" pitchFamily="18" charset="0"/>
              </a:rPr>
            </a:br>
            <a:r>
              <a:rPr lang="ru-RU" sz="3200" b="1">
                <a:solidFill>
                  <a:srgbClr val="800000"/>
                </a:solidFill>
                <a:latin typeface="Times New Roman" pitchFamily="18" charset="0"/>
              </a:rPr>
              <a:t>Чудесным пусть будет у вас настроение,</a:t>
            </a:r>
            <a:br>
              <a:rPr lang="ru-RU" sz="3200" b="1">
                <a:solidFill>
                  <a:srgbClr val="800000"/>
                </a:solidFill>
                <a:latin typeface="Times New Roman" pitchFamily="18" charset="0"/>
              </a:rPr>
            </a:br>
            <a:r>
              <a:rPr lang="ru-RU" sz="3200" b="1">
                <a:solidFill>
                  <a:srgbClr val="800000"/>
                </a:solidFill>
                <a:latin typeface="Times New Roman" pitchFamily="18" charset="0"/>
              </a:rPr>
              <a:t>Легко и прелестно дается учение!</a:t>
            </a: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54463">
            <a:off x="5486400" y="4267200"/>
            <a:ext cx="2847975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723239">
            <a:off x="152400" y="228600"/>
            <a:ext cx="19812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609600" y="838200"/>
            <a:ext cx="6324600" cy="545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3200" b="1">
                <a:solidFill>
                  <a:srgbClr val="080808"/>
                </a:solidFill>
                <a:latin typeface="Times New Roman" pitchFamily="18" charset="0"/>
              </a:rPr>
              <a:t>Словарная работа</a:t>
            </a:r>
          </a:p>
          <a:p>
            <a:pPr algn="ctr"/>
            <a:endParaRPr lang="ru-RU" sz="3200" b="1">
              <a:solidFill>
                <a:srgbClr val="080808"/>
              </a:solidFill>
              <a:latin typeface="Times New Roman" pitchFamily="18" charset="0"/>
            </a:endParaRPr>
          </a:p>
          <a:p>
            <a:r>
              <a:rPr lang="ru-RU" sz="3200" b="1">
                <a:solidFill>
                  <a:schemeClr val="hlink"/>
                </a:solidFill>
                <a:latin typeface="Times New Roman" pitchFamily="18" charset="0"/>
              </a:rPr>
              <a:t>В огороде растут капуста и морковь Надо их полить? Девочка Ира взяла лейку. Мальчик Ваня помогает ей .</a:t>
            </a:r>
          </a:p>
          <a:p>
            <a:endParaRPr lang="en-US" sz="3200" b="1">
              <a:solidFill>
                <a:schemeClr val="hlink"/>
              </a:solidFill>
              <a:latin typeface="Times New Roman" pitchFamily="18" charset="0"/>
            </a:endParaRPr>
          </a:p>
          <a:p>
            <a:pPr algn="r">
              <a:buFontTx/>
              <a:buChar char="•"/>
            </a:pPr>
            <a:r>
              <a:rPr lang="ru-RU" sz="3200" b="1">
                <a:solidFill>
                  <a:schemeClr val="accent2"/>
                </a:solidFill>
                <a:latin typeface="Times New Roman" pitchFamily="18" charset="0"/>
              </a:rPr>
              <a:t>Найди как можно больше словарных слов в тексте.</a:t>
            </a:r>
          </a:p>
          <a:p>
            <a:endParaRPr lang="ru-RU" sz="3200" b="1">
              <a:solidFill>
                <a:schemeClr val="accent2"/>
              </a:solidFill>
              <a:latin typeface="Times New Roman" pitchFamily="18" charset="0"/>
            </a:endParaRPr>
          </a:p>
          <a:p>
            <a:pPr algn="ctr"/>
            <a:endParaRPr lang="ru-RU" sz="3200" b="1">
              <a:solidFill>
                <a:schemeClr val="hlink"/>
              </a:solidFill>
              <a:latin typeface="Times New Roman" pitchFamily="18" charset="0"/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152400"/>
            <a:ext cx="2779713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771" name="WordArt 3"/>
          <p:cNvSpPr>
            <a:spLocks noChangeArrowheads="1" noChangeShapeType="1" noTextEdit="1"/>
          </p:cNvSpPr>
          <p:nvPr/>
        </p:nvSpPr>
        <p:spPr bwMode="auto">
          <a:xfrm>
            <a:off x="457200" y="2438400"/>
            <a:ext cx="83058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Непроизносимые согласные в корне слова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latin typeface="Times New Roman" pitchFamily="18" charset="0"/>
              </a:rPr>
              <a:t>Найди слова с безударной гласной в корне</a:t>
            </a:r>
          </a:p>
          <a:p>
            <a:pPr algn="ctr"/>
            <a:r>
              <a:rPr lang="ru-RU" sz="2000" b="1">
                <a:latin typeface="Times New Roman" pitchFamily="18" charset="0"/>
              </a:rPr>
              <a:t>                                                                      </a:t>
            </a:r>
          </a:p>
          <a:p>
            <a:pPr algn="ctr">
              <a:buFontTx/>
              <a:buChar char="•"/>
            </a:pPr>
            <a:r>
              <a:rPr lang="ru-RU" sz="2400" b="1">
                <a:solidFill>
                  <a:schemeClr val="accent2"/>
                </a:solidFill>
                <a:latin typeface="Times New Roman" pitchFamily="18" charset="0"/>
              </a:rPr>
              <a:t>Столовая</a:t>
            </a:r>
          </a:p>
          <a:p>
            <a:pPr algn="ctr">
              <a:buFontTx/>
              <a:buChar char="•"/>
            </a:pPr>
            <a:endParaRPr lang="ru-RU" sz="2400" b="1">
              <a:solidFill>
                <a:schemeClr val="accent2"/>
              </a:solidFill>
              <a:latin typeface="Times New Roman" pitchFamily="18" charset="0"/>
            </a:endParaRPr>
          </a:p>
          <a:p>
            <a:pPr algn="ctr">
              <a:buFontTx/>
              <a:buChar char="•"/>
            </a:pPr>
            <a:endParaRPr lang="ru-RU" sz="2400" b="1">
              <a:latin typeface="Times New Roman" pitchFamily="18" charset="0"/>
            </a:endParaRPr>
          </a:p>
          <a:p>
            <a:pPr algn="ctr">
              <a:buFontTx/>
              <a:buChar char="•"/>
            </a:pPr>
            <a:r>
              <a:rPr lang="ru-RU" sz="2400" b="1">
                <a:solidFill>
                  <a:schemeClr val="accent2"/>
                </a:solidFill>
                <a:latin typeface="Times New Roman" pitchFamily="18" charset="0"/>
              </a:rPr>
              <a:t>Плод</a:t>
            </a:r>
          </a:p>
          <a:p>
            <a:pPr algn="ctr">
              <a:buFontTx/>
              <a:buChar char="•"/>
            </a:pPr>
            <a:endParaRPr lang="ru-RU" sz="2400" b="1">
              <a:solidFill>
                <a:schemeClr val="accent2"/>
              </a:solidFill>
              <a:latin typeface="Times New Roman" pitchFamily="18" charset="0"/>
            </a:endParaRPr>
          </a:p>
          <a:p>
            <a:pPr algn="ctr">
              <a:buFontTx/>
              <a:buChar char="•"/>
            </a:pPr>
            <a:endParaRPr lang="ru-RU" sz="2400" b="1">
              <a:latin typeface="Times New Roman" pitchFamily="18" charset="0"/>
            </a:endParaRPr>
          </a:p>
          <a:p>
            <a:pPr algn="ctr">
              <a:buFontTx/>
              <a:buChar char="•"/>
            </a:pPr>
            <a:r>
              <a:rPr lang="ru-RU" sz="2400" b="1">
                <a:solidFill>
                  <a:schemeClr val="accent2"/>
                </a:solidFill>
                <a:latin typeface="Times New Roman" pitchFamily="18" charset="0"/>
              </a:rPr>
              <a:t>Семечко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478338" y="2786063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endParaRPr lang="ru-RU" sz="3200" b="1">
              <a:solidFill>
                <a:srgbClr val="080808"/>
              </a:solidFill>
              <a:latin typeface="Times New Roman" pitchFamily="18" charset="0"/>
            </a:endParaRP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496830">
            <a:off x="609600" y="2667000"/>
            <a:ext cx="1944688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704850" y="442913"/>
            <a:ext cx="7731125" cy="526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400" b="1">
                <a:solidFill>
                  <a:srgbClr val="080808"/>
                </a:solidFill>
                <a:latin typeface="Times New Roman" pitchFamily="18" charset="0"/>
              </a:rPr>
              <a:t>Найди</a:t>
            </a:r>
            <a:r>
              <a:rPr lang="ru-RU" sz="2800" b="1">
                <a:solidFill>
                  <a:srgbClr val="080808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080808"/>
                </a:solidFill>
                <a:latin typeface="Times New Roman" pitchFamily="18" charset="0"/>
              </a:rPr>
              <a:t>слова с парной согласной буквой в корне слова</a:t>
            </a:r>
          </a:p>
          <a:p>
            <a:pPr algn="ctr"/>
            <a:endParaRPr lang="ru-RU" sz="2400" b="1">
              <a:solidFill>
                <a:srgbClr val="080808"/>
              </a:solidFill>
              <a:latin typeface="Times New Roman" pitchFamily="18" charset="0"/>
            </a:endParaRPr>
          </a:p>
          <a:p>
            <a:pPr algn="ctr">
              <a:buFontTx/>
              <a:buChar char="•"/>
            </a:pPr>
            <a:r>
              <a:rPr lang="ru-RU" sz="2400" b="1">
                <a:solidFill>
                  <a:schemeClr val="accent2"/>
                </a:solidFill>
                <a:latin typeface="Times New Roman" pitchFamily="18" charset="0"/>
              </a:rPr>
              <a:t>Сапоги </a:t>
            </a:r>
          </a:p>
          <a:p>
            <a:pPr algn="ctr">
              <a:buFontTx/>
              <a:buChar char="•"/>
            </a:pPr>
            <a:endParaRPr lang="ru-RU" sz="2400" b="1">
              <a:solidFill>
                <a:schemeClr val="accent2"/>
              </a:solidFill>
              <a:latin typeface="Times New Roman" pitchFamily="18" charset="0"/>
            </a:endParaRPr>
          </a:p>
          <a:p>
            <a:pPr algn="ctr">
              <a:buFontTx/>
              <a:buChar char="•"/>
            </a:pPr>
            <a:r>
              <a:rPr lang="ru-RU" sz="2400" b="1">
                <a:solidFill>
                  <a:schemeClr val="accent2"/>
                </a:solidFill>
                <a:latin typeface="Times New Roman" pitchFamily="18" charset="0"/>
              </a:rPr>
              <a:t>Столб</a:t>
            </a:r>
          </a:p>
          <a:p>
            <a:pPr algn="ctr">
              <a:buFontTx/>
              <a:buChar char="•"/>
            </a:pPr>
            <a:endParaRPr lang="ru-RU" sz="2400" b="1">
              <a:solidFill>
                <a:schemeClr val="accent2"/>
              </a:solidFill>
              <a:latin typeface="Times New Roman" pitchFamily="18" charset="0"/>
            </a:endParaRPr>
          </a:p>
          <a:p>
            <a:pPr algn="ctr">
              <a:buFontTx/>
              <a:buChar char="•"/>
            </a:pPr>
            <a:r>
              <a:rPr lang="ru-RU" sz="2400" b="1">
                <a:solidFill>
                  <a:schemeClr val="accent2"/>
                </a:solidFill>
                <a:latin typeface="Times New Roman" pitchFamily="18" charset="0"/>
              </a:rPr>
              <a:t>Камыши</a:t>
            </a:r>
          </a:p>
          <a:p>
            <a:pPr algn="ctr"/>
            <a:endParaRPr lang="ru-RU" sz="2400" b="1">
              <a:solidFill>
                <a:schemeClr val="accent2"/>
              </a:solidFill>
              <a:latin typeface="Times New Roman" pitchFamily="18" charset="0"/>
            </a:endParaRPr>
          </a:p>
          <a:p>
            <a:pPr algn="ctr"/>
            <a:endParaRPr lang="ru-RU" sz="2400" b="1">
              <a:solidFill>
                <a:srgbClr val="080808"/>
              </a:solidFill>
              <a:latin typeface="Times New Roman" pitchFamily="18" charset="0"/>
            </a:endParaRPr>
          </a:p>
          <a:p>
            <a:pPr algn="ctr"/>
            <a:endParaRPr lang="ru-RU" sz="2400" b="1">
              <a:solidFill>
                <a:srgbClr val="080808"/>
              </a:solidFill>
              <a:latin typeface="Times New Roman" pitchFamily="18" charset="0"/>
            </a:endParaRPr>
          </a:p>
          <a:p>
            <a:pPr algn="ctr"/>
            <a:endParaRPr lang="ru-RU" sz="2400" b="1">
              <a:solidFill>
                <a:srgbClr val="080808"/>
              </a:solidFill>
              <a:latin typeface="Times New Roman" pitchFamily="18" charset="0"/>
            </a:endParaRPr>
          </a:p>
          <a:p>
            <a:pPr algn="ctr"/>
            <a:endParaRPr lang="ru-RU" sz="2400" b="1">
              <a:solidFill>
                <a:srgbClr val="080808"/>
              </a:solidFill>
              <a:latin typeface="Times New Roman" pitchFamily="18" charset="0"/>
            </a:endParaRPr>
          </a:p>
          <a:p>
            <a:pPr algn="ctr"/>
            <a:endParaRPr lang="ru-RU" sz="2400" b="1">
              <a:solidFill>
                <a:srgbClr val="080808"/>
              </a:solidFill>
              <a:latin typeface="Times New Roman" pitchFamily="18" charset="0"/>
            </a:endParaRPr>
          </a:p>
          <a:p>
            <a:pPr algn="ctr"/>
            <a:endParaRPr lang="ru-RU" sz="2400" b="1">
              <a:solidFill>
                <a:srgbClr val="080808"/>
              </a:solidFill>
              <a:latin typeface="Times New Roman" pitchFamily="18" charset="0"/>
            </a:endParaRP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657600"/>
            <a:ext cx="352901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190625" y="2270125"/>
            <a:ext cx="67627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3200" b="1">
                <a:solidFill>
                  <a:srgbClr val="080808"/>
                </a:solidFill>
                <a:latin typeface="Times New Roman" pitchFamily="18" charset="0"/>
              </a:rPr>
              <a:t>Собери слово из рассыпанных букв</a:t>
            </a:r>
          </a:p>
          <a:p>
            <a:pPr algn="ctr"/>
            <a:endParaRPr lang="ru-RU" sz="3200" b="1">
              <a:solidFill>
                <a:srgbClr val="080808"/>
              </a:solidFill>
              <a:latin typeface="Times New Roman" pitchFamily="18" charset="0"/>
            </a:endParaRPr>
          </a:p>
          <a:p>
            <a:pPr algn="ctr"/>
            <a:r>
              <a:rPr lang="ru-RU" sz="3600" b="1">
                <a:solidFill>
                  <a:srgbClr val="FF0000"/>
                </a:solidFill>
                <a:latin typeface="Times New Roman" pitchFamily="18" charset="0"/>
              </a:rPr>
              <a:t>А Р З И Н К П Д</a:t>
            </a: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15888"/>
            <a:ext cx="1655763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4724400"/>
            <a:ext cx="1568450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Праздник </a:t>
            </a:r>
            <a:r>
              <a:rPr lang="ru-RU" sz="3200" b="1">
                <a:latin typeface="Times New Roman" pitchFamily="18" charset="0"/>
              </a:rPr>
              <a:t>-это день торжества,</a:t>
            </a:r>
          </a:p>
          <a:p>
            <a:pPr algn="ctr"/>
            <a:r>
              <a:rPr lang="ru-RU" sz="3200" b="1">
                <a:latin typeface="Times New Roman" pitchFamily="18" charset="0"/>
              </a:rPr>
              <a:t> установленный в честь</a:t>
            </a:r>
          </a:p>
          <a:p>
            <a:pPr algn="ctr"/>
            <a:r>
              <a:rPr lang="ru-RU" sz="3200" b="1">
                <a:latin typeface="Times New Roman" pitchFamily="18" charset="0"/>
              </a:rPr>
              <a:t> или в память кого-чего-либо.</a:t>
            </a:r>
          </a:p>
          <a:p>
            <a:pPr algn="ctr"/>
            <a:endParaRPr lang="ru-RU" sz="3200" b="1">
              <a:latin typeface="Times New Roman" pitchFamily="18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4478338" y="2786063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endParaRPr lang="ru-RU" sz="3200" b="1">
              <a:solidFill>
                <a:srgbClr val="080808"/>
              </a:solidFill>
              <a:latin typeface="Times New Roman" pitchFamily="18" charset="0"/>
            </a:endParaRPr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78275"/>
            <a:ext cx="26638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304800"/>
            <a:ext cx="1849438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00"/>
              </a:gs>
              <a:gs pos="100000">
                <a:srgbClr val="FF99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809625" y="1811338"/>
            <a:ext cx="7524750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b="1"/>
              <a:t>………… </a:t>
            </a:r>
            <a:r>
              <a:rPr lang="ru-RU" sz="3200" b="1"/>
              <a:t>Дорогой друг!</a:t>
            </a:r>
          </a:p>
          <a:p>
            <a:pPr algn="ctr"/>
            <a:r>
              <a:rPr lang="ru-RU" sz="3200" b="1"/>
              <a:t>Поздравляю тебя с праздником!</a:t>
            </a:r>
          </a:p>
          <a:p>
            <a:pPr algn="ctr"/>
            <a:r>
              <a:rPr lang="ru-RU" sz="3200" b="1"/>
              <a:t>Пусть…….светит ярко. А……бьётся </a:t>
            </a:r>
          </a:p>
          <a:p>
            <a:pPr algn="ctr"/>
            <a:r>
              <a:rPr lang="ru-RU" sz="3200" b="1"/>
              <a:t>радостно.   …..Нового года!</a:t>
            </a:r>
          </a:p>
          <a:p>
            <a:pPr algn="ctr"/>
            <a:r>
              <a:rPr lang="ru-RU" sz="3200" b="1"/>
              <a:t>                           Твои друзья.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</TotalTime>
  <Words>335</Words>
  <Application>Microsoft Office PowerPoint</Application>
  <PresentationFormat>Экран (4:3)</PresentationFormat>
  <Paragraphs>135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Times New Roman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Ирина</cp:lastModifiedBy>
  <cp:revision>5</cp:revision>
  <cp:lastPrinted>1601-01-01T00:00:00Z</cp:lastPrinted>
  <dcterms:created xsi:type="dcterms:W3CDTF">1601-01-01T00:00:00Z</dcterms:created>
  <dcterms:modified xsi:type="dcterms:W3CDTF">2011-12-23T13:08:29Z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